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  <p:sldId id="269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8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1.10 Thermoforming and Thermosetting polymers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1.10 Thermoforming and Thermosetting Polymers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43-46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700784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88" y="737400"/>
            <a:ext cx="943311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Key Terms</a:t>
            </a:r>
          </a:p>
          <a:p>
            <a:r>
              <a:rPr lang="en-GB" sz="1200" i="1" dirty="0"/>
              <a:t>Synthetic polymer:</a:t>
            </a:r>
          </a:p>
          <a:p>
            <a:endParaRPr lang="en-GB" sz="1200" i="1" dirty="0"/>
          </a:p>
          <a:p>
            <a:r>
              <a:rPr lang="en-GB" sz="1200" i="1" dirty="0"/>
              <a:t>Thermoforming polymer:</a:t>
            </a:r>
          </a:p>
          <a:p>
            <a:endParaRPr lang="en-GB" sz="1200" i="1" dirty="0"/>
          </a:p>
          <a:p>
            <a:r>
              <a:rPr lang="en-GB" sz="1200" i="1" dirty="0"/>
              <a:t>Thermosetting polymer:</a:t>
            </a:r>
          </a:p>
          <a:p>
            <a:endParaRPr lang="en-GB" sz="1200" i="1" dirty="0"/>
          </a:p>
          <a:p>
            <a:r>
              <a:rPr lang="en-GB" sz="1200" i="1" dirty="0"/>
              <a:t>HIPS:</a:t>
            </a:r>
          </a:p>
          <a:p>
            <a:endParaRPr lang="en-GB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7394" y="2586228"/>
            <a:ext cx="943311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In detail, how are </a:t>
            </a:r>
            <a:r>
              <a:rPr lang="en-GB" sz="1200" b="1" dirty="0"/>
              <a:t>synthetic polymers </a:t>
            </a:r>
            <a:r>
              <a:rPr lang="en-GB" sz="1200" dirty="0"/>
              <a:t>produced?</a:t>
            </a:r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7394" y="3699150"/>
            <a:ext cx="9433112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In the table below, identify some products that are made from polymers. You then need to identify which polymers have been used and why these polymers are suitable: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i="1" dirty="0"/>
          </a:p>
          <a:p>
            <a:r>
              <a:rPr lang="en-GB" sz="1200" i="1" dirty="0"/>
              <a:t>You may need to come back to this table at the end of the booklet once you have a clearer knowledge of the properties of different polymers.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76244"/>
              </p:ext>
            </p:extLst>
          </p:nvPr>
        </p:nvGraphicFramePr>
        <p:xfrm>
          <a:off x="285003" y="4161366"/>
          <a:ext cx="925269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497">
                  <a:extLst>
                    <a:ext uri="{9D8B030D-6E8A-4147-A177-3AD203B41FA5}">
                      <a16:colId xmlns:a16="http://schemas.microsoft.com/office/drawing/2014/main" val="1490428826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592831526"/>
                    </a:ext>
                  </a:extLst>
                </a:gridCol>
                <a:gridCol w="6019799">
                  <a:extLst>
                    <a:ext uri="{9D8B030D-6E8A-4147-A177-3AD203B41FA5}">
                      <a16:colId xmlns:a16="http://schemas.microsoft.com/office/drawing/2014/main" val="2939189861"/>
                    </a:ext>
                  </a:extLst>
                </a:gridCol>
              </a:tblGrid>
              <a:tr h="22099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Product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Polymer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used for manufacture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Why is this polymer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suitable?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048937"/>
                  </a:ext>
                </a:extLst>
              </a:tr>
              <a:tr h="220995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744446"/>
                  </a:ext>
                </a:extLst>
              </a:tr>
              <a:tr h="220995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673590"/>
                  </a:ext>
                </a:extLst>
              </a:tr>
              <a:tr h="220995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9117964"/>
                  </a:ext>
                </a:extLst>
              </a:tr>
              <a:tr h="220995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601724"/>
                  </a:ext>
                </a:extLst>
              </a:tr>
              <a:tr h="220995"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88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1.10 Thermoforming and Thermosetting Polymers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43-46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700784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88" y="737400"/>
            <a:ext cx="943311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Thermoforming polymers:</a:t>
            </a:r>
          </a:p>
          <a:p>
            <a:r>
              <a:rPr lang="en-GB" sz="1200" i="1" dirty="0"/>
              <a:t>Write a clear definition of what a thermoforming polymer is. Include details about how they react to heat, and the advantages and disadvantages of them.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7394" y="2594250"/>
            <a:ext cx="943311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Complete the table below: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b="1" i="1" dirty="0"/>
          </a:p>
          <a:p>
            <a:endParaRPr lang="en-GB" sz="12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86295"/>
              </p:ext>
            </p:extLst>
          </p:nvPr>
        </p:nvGraphicFramePr>
        <p:xfrm>
          <a:off x="368268" y="2849556"/>
          <a:ext cx="9080561" cy="350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32">
                  <a:extLst>
                    <a:ext uri="{9D8B030D-6E8A-4147-A177-3AD203B41FA5}">
                      <a16:colId xmlns:a16="http://schemas.microsoft.com/office/drawing/2014/main" val="149042882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592831526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939189861"/>
                    </a:ext>
                  </a:extLst>
                </a:gridCol>
                <a:gridCol w="1907631">
                  <a:extLst>
                    <a:ext uri="{9D8B030D-6E8A-4147-A177-3AD203B41FA5}">
                      <a16:colId xmlns:a16="http://schemas.microsoft.com/office/drawing/2014/main" val="2475588041"/>
                    </a:ext>
                  </a:extLst>
                </a:gridCol>
                <a:gridCol w="2588198">
                  <a:extLst>
                    <a:ext uri="{9D8B030D-6E8A-4147-A177-3AD203B41FA5}">
                      <a16:colId xmlns:a16="http://schemas.microsoft.com/office/drawing/2014/main" val="3373619535"/>
                    </a:ext>
                  </a:extLst>
                </a:gridCol>
              </a:tblGrid>
              <a:tr h="49054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Thermoforming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polymer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Properties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Common uses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Advantages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and Disadvantages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048937"/>
                  </a:ext>
                </a:extLst>
              </a:tr>
              <a:tr h="771867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Toys; television parts;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744446"/>
                  </a:ext>
                </a:extLst>
              </a:tr>
              <a:tr h="771867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Lightweight; good electrical insulator;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673590"/>
                  </a:ext>
                </a:extLst>
              </a:tr>
              <a:tr h="771867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Sheets, rods and tubes; available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in a wide range of colours;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648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8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1.10 Thermoforming and Thermosetting Polymers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43-46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700784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88" y="737400"/>
            <a:ext cx="943311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Thermosetting polymers:</a:t>
            </a:r>
          </a:p>
          <a:p>
            <a:r>
              <a:rPr lang="en-GB" sz="1200" i="1" dirty="0"/>
              <a:t>Write a clear definition of what a thermosetting polymer is. Include details about how they react to heat, and the advantages and disadvantages of them.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7394" y="2594250"/>
            <a:ext cx="9433112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Complete the table below: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b="1" i="1" dirty="0"/>
          </a:p>
          <a:p>
            <a:endParaRPr lang="en-GB" sz="1200" b="1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09061"/>
              </p:ext>
            </p:extLst>
          </p:nvPr>
        </p:nvGraphicFramePr>
        <p:xfrm>
          <a:off x="368268" y="2849556"/>
          <a:ext cx="9080561" cy="250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32">
                  <a:extLst>
                    <a:ext uri="{9D8B030D-6E8A-4147-A177-3AD203B41FA5}">
                      <a16:colId xmlns:a16="http://schemas.microsoft.com/office/drawing/2014/main" val="1490428826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592831526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939189861"/>
                    </a:ext>
                  </a:extLst>
                </a:gridCol>
                <a:gridCol w="1907631">
                  <a:extLst>
                    <a:ext uri="{9D8B030D-6E8A-4147-A177-3AD203B41FA5}">
                      <a16:colId xmlns:a16="http://schemas.microsoft.com/office/drawing/2014/main" val="2475588041"/>
                    </a:ext>
                  </a:extLst>
                </a:gridCol>
                <a:gridCol w="2588198">
                  <a:extLst>
                    <a:ext uri="{9D8B030D-6E8A-4147-A177-3AD203B41FA5}">
                      <a16:colId xmlns:a16="http://schemas.microsoft.com/office/drawing/2014/main" val="3373619535"/>
                    </a:ext>
                  </a:extLst>
                </a:gridCol>
              </a:tblGrid>
              <a:tr h="49054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Thermosetting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polymer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Properties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Common uses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Advantages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and Disadvantages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048937"/>
                  </a:ext>
                </a:extLst>
              </a:tr>
              <a:tr h="771867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Thick liquid for casting and layup;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744446"/>
                  </a:ext>
                </a:extLst>
              </a:tr>
              <a:tr h="771867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rigid,; hard; brittle;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6735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7394" y="5743762"/>
            <a:ext cx="943311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Key term</a:t>
            </a:r>
          </a:p>
          <a:p>
            <a:r>
              <a:rPr lang="en-GB" sz="1200" i="1" dirty="0"/>
              <a:t>Glass reinforced plastic (GRP):</a:t>
            </a:r>
          </a:p>
          <a:p>
            <a:endParaRPr lang="en-GB" sz="1200" i="1" dirty="0"/>
          </a:p>
          <a:p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304872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1.10 Thermoforming and Thermosetting Polymers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43-46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700784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88" y="737400"/>
            <a:ext cx="943311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The structure of polymers</a:t>
            </a:r>
          </a:p>
          <a:p>
            <a:r>
              <a:rPr lang="en-GB" sz="1200" i="1" dirty="0"/>
              <a:t>In the space below, draw a diagram that shows the structure of a thermoforming polymer chain and a thermosetting polymer chain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What are the differences between the two polymer chains?</a:t>
            </a:r>
          </a:p>
          <a:p>
            <a:endParaRPr lang="en-GB" sz="1200" i="1" dirty="0"/>
          </a:p>
          <a:p>
            <a:endParaRPr lang="en-GB" sz="1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8888" y="3140226"/>
            <a:ext cx="943311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Exam-style questions</a:t>
            </a:r>
          </a:p>
          <a:p>
            <a:pPr marL="228600" indent="-228600">
              <a:buAutoNum type="alphaLcParenR"/>
            </a:pPr>
            <a:r>
              <a:rPr lang="en-GB" sz="1200" i="1" dirty="0"/>
              <a:t>Explain the difference in the structure of thermoforming and thermosetting polymers.</a:t>
            </a:r>
          </a:p>
          <a:p>
            <a:pPr marL="228600" indent="-228600">
              <a:buAutoNum type="alphaLcParenR"/>
            </a:pPr>
            <a:endParaRPr lang="en-GB" sz="1200" i="1" dirty="0"/>
          </a:p>
          <a:p>
            <a:pPr marL="228600" indent="-228600">
              <a:buAutoNum type="alphaLcParenR"/>
            </a:pPr>
            <a:endParaRPr lang="en-GB" sz="1200" i="1" dirty="0"/>
          </a:p>
          <a:p>
            <a:pPr marL="228600" indent="-228600">
              <a:buAutoNum type="alphaLcParenR"/>
            </a:pPr>
            <a:endParaRPr lang="en-GB" sz="1200" i="1" dirty="0"/>
          </a:p>
          <a:p>
            <a:pPr marL="228600" indent="-228600">
              <a:buAutoNum type="alphaLcParenR"/>
            </a:pPr>
            <a:r>
              <a:rPr lang="en-GB" sz="1200" i="1" dirty="0"/>
              <a:t>Explain one reason why some children’s toys are made from high-impact polystyrene (HIPS)?</a:t>
            </a:r>
          </a:p>
          <a:p>
            <a:pPr marL="228600" indent="-228600">
              <a:buAutoNum type="alphaLcParenR"/>
            </a:pPr>
            <a:endParaRPr lang="en-GB" sz="1200" i="1" dirty="0"/>
          </a:p>
          <a:p>
            <a:pPr marL="228600" indent="-228600">
              <a:buAutoNum type="alphaLcParenR"/>
            </a:pPr>
            <a:endParaRPr lang="en-GB" sz="1200" i="1" dirty="0"/>
          </a:p>
          <a:p>
            <a:pPr marL="228600" indent="-228600">
              <a:buAutoNum type="alphaLcParenR"/>
            </a:pPr>
            <a:endParaRPr lang="en-GB" sz="1200" i="1" dirty="0"/>
          </a:p>
          <a:p>
            <a:endParaRPr lang="en-GB" sz="1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8888" y="5173720"/>
            <a:ext cx="94331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Key Terms</a:t>
            </a:r>
          </a:p>
          <a:p>
            <a:r>
              <a:rPr lang="en-GB" sz="1200" i="1" dirty="0"/>
              <a:t>Insulator:</a:t>
            </a:r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PVC (Polyvinyl chloride):</a:t>
            </a:r>
          </a:p>
          <a:p>
            <a:endParaRPr lang="en-GB" sz="1200" i="1" dirty="0"/>
          </a:p>
          <a:p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356418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1.10 Thermoforming and Thermosetting Polymers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43-46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8088" y="700784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888" y="737400"/>
            <a:ext cx="9433112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The properties of polymers</a:t>
            </a:r>
          </a:p>
          <a:p>
            <a:r>
              <a:rPr lang="en-GB" sz="1200" i="1" dirty="0"/>
              <a:t>Fully explain the following properties of polymers, including specific examples:</a:t>
            </a:r>
          </a:p>
          <a:p>
            <a:endParaRPr lang="en-GB" sz="1200" i="1" dirty="0"/>
          </a:p>
          <a:p>
            <a:r>
              <a:rPr lang="en-GB" sz="1200" i="1" dirty="0"/>
              <a:t>Insulator of heat: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Insulator of electricity: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Toughness:</a:t>
            </a:r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8888" y="4432888"/>
            <a:ext cx="9433112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Answer these questions:</a:t>
            </a:r>
          </a:p>
          <a:p>
            <a:r>
              <a:rPr lang="en-GB" sz="1200" i="1" dirty="0"/>
              <a:t>Name two polymers that are good thermal insulators:</a:t>
            </a:r>
          </a:p>
          <a:p>
            <a:r>
              <a:rPr lang="en-GB" sz="1200" i="1" dirty="0" err="1"/>
              <a:t>i</a:t>
            </a:r>
            <a:r>
              <a:rPr lang="en-GB" sz="1200" i="1" dirty="0"/>
              <a:t>)</a:t>
            </a:r>
          </a:p>
          <a:p>
            <a:r>
              <a:rPr lang="en-GB" sz="1200" i="1" dirty="0"/>
              <a:t>ii)</a:t>
            </a:r>
          </a:p>
          <a:p>
            <a:r>
              <a:rPr lang="en-GB" sz="1200" i="1" dirty="0"/>
              <a:t>List three things that are often made from thermoforming polymers:</a:t>
            </a:r>
          </a:p>
          <a:p>
            <a:r>
              <a:rPr lang="en-GB" sz="1200" i="1" dirty="0" err="1"/>
              <a:t>i</a:t>
            </a:r>
            <a:r>
              <a:rPr lang="en-GB" sz="1200" i="1" dirty="0"/>
              <a:t>)</a:t>
            </a:r>
          </a:p>
          <a:p>
            <a:r>
              <a:rPr lang="en-GB" sz="1200" i="1" dirty="0"/>
              <a:t>ii)</a:t>
            </a:r>
          </a:p>
          <a:p>
            <a:r>
              <a:rPr lang="en-GB" sz="1200" i="1" dirty="0"/>
              <a:t>iii)</a:t>
            </a:r>
          </a:p>
          <a:p>
            <a:r>
              <a:rPr lang="en-GB" sz="1200" i="1" dirty="0"/>
              <a:t>Why is it not possible to recycle all polymer-based food packaging?</a:t>
            </a:r>
          </a:p>
          <a:p>
            <a:endParaRPr lang="en-GB" sz="1200" i="1" dirty="0"/>
          </a:p>
          <a:p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130584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422</Words>
  <Application>Microsoft Office PowerPoint</Application>
  <PresentationFormat>A4 Paper (210x297 mm)</PresentationFormat>
  <Paragraphs>313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76</cp:revision>
  <dcterms:created xsi:type="dcterms:W3CDTF">2018-05-21T16:05:55Z</dcterms:created>
  <dcterms:modified xsi:type="dcterms:W3CDTF">2020-02-09T15:48:47Z</dcterms:modified>
</cp:coreProperties>
</file>