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64" r:id="rId3"/>
    <p:sldId id="273" r:id="rId4"/>
    <p:sldId id="274" r:id="rId5"/>
    <p:sldId id="275" r:id="rId6"/>
    <p:sldId id="272" r:id="rId7"/>
    <p:sldId id="276" r:id="rId8"/>
    <p:sldId id="277" r:id="rId9"/>
    <p:sldId id="278" r:id="rId10"/>
    <p:sldId id="279" r:id="rId11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5864" autoAdjust="0"/>
  </p:normalViewPr>
  <p:slideViewPr>
    <p:cSldViewPr snapToGrid="0">
      <p:cViewPr varScale="1">
        <p:scale>
          <a:sx n="63" d="100"/>
          <a:sy n="63" d="100"/>
        </p:scale>
        <p:origin x="1470" y="8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E8A2-D311-4268-9E31-9A5F7F7CEF9C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351D-8CDE-465D-932B-71F7273DB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9189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E8A2-D311-4268-9E31-9A5F7F7CEF9C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351D-8CDE-465D-932B-71F7273DB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119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E8A2-D311-4268-9E31-9A5F7F7CEF9C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351D-8CDE-465D-932B-71F7273DB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975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E8A2-D311-4268-9E31-9A5F7F7CEF9C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351D-8CDE-465D-932B-71F7273DB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0701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E8A2-D311-4268-9E31-9A5F7F7CEF9C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351D-8CDE-465D-932B-71F7273DB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692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E8A2-D311-4268-9E31-9A5F7F7CEF9C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351D-8CDE-465D-932B-71F7273DB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7947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E8A2-D311-4268-9E31-9A5F7F7CEF9C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351D-8CDE-465D-932B-71F7273DB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3378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E8A2-D311-4268-9E31-9A5F7F7CEF9C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351D-8CDE-465D-932B-71F7273DB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3130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E8A2-D311-4268-9E31-9A5F7F7CEF9C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351D-8CDE-465D-932B-71F7273DB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4232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E8A2-D311-4268-9E31-9A5F7F7CEF9C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351D-8CDE-465D-932B-71F7273DB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7305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E8A2-D311-4268-9E31-9A5F7F7CEF9C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351D-8CDE-465D-932B-71F7273DB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1689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8E8A2-D311-4268-9E31-9A5F7F7CEF9C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2351D-8CDE-465D-932B-71F7273DB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7355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039771" y="1672820"/>
            <a:ext cx="617618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Core Knowledge</a:t>
            </a:r>
          </a:p>
          <a:p>
            <a:pPr algn="ctr"/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1.13 All design and technological practice takes place within contexts which inform outcomes</a:t>
            </a: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4093636"/>
              </p:ext>
            </p:extLst>
          </p:nvPr>
        </p:nvGraphicFramePr>
        <p:xfrm>
          <a:off x="2552120" y="3963453"/>
          <a:ext cx="4816144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418">
                  <a:extLst>
                    <a:ext uri="{9D8B030D-6E8A-4147-A177-3AD203B41FA5}">
                      <a16:colId xmlns:a16="http://schemas.microsoft.com/office/drawing/2014/main" val="2395876647"/>
                    </a:ext>
                  </a:extLst>
                </a:gridCol>
                <a:gridCol w="3807726">
                  <a:extLst>
                    <a:ext uri="{9D8B030D-6E8A-4147-A177-3AD203B41FA5}">
                      <a16:colId xmlns:a16="http://schemas.microsoft.com/office/drawing/2014/main" val="4356487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Name: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6808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Group: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b="1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44638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Teacher: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35677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93277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114300" y="114300"/>
            <a:ext cx="9639300" cy="65913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14300" y="114300"/>
            <a:ext cx="6945406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1.13 All design and technological practice takes place within contexts which inform outcomes</a:t>
            </a:r>
          </a:p>
          <a:p>
            <a:endParaRPr lang="en-GB" sz="16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endParaRPr lang="en-GB" sz="1500" i="1" dirty="0"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7263831" y="226632"/>
            <a:ext cx="1466787" cy="329335"/>
            <a:chOff x="7967033" y="738388"/>
            <a:chExt cx="1466787" cy="329335"/>
          </a:xfrm>
        </p:grpSpPr>
        <p:sp>
          <p:nvSpPr>
            <p:cNvPr id="8" name="TextBox 7"/>
            <p:cNvSpPr txBox="1"/>
            <p:nvPr/>
          </p:nvSpPr>
          <p:spPr>
            <a:xfrm>
              <a:off x="8138420" y="738388"/>
              <a:ext cx="1295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Pages 55-58</a:t>
              </a:r>
            </a:p>
          </p:txBody>
        </p:sp>
        <p:pic>
          <p:nvPicPr>
            <p:cNvPr id="9" name="Picture 38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00505">
              <a:off x="7967033" y="763342"/>
              <a:ext cx="584985" cy="3043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TextBox 10"/>
          <p:cNvSpPr txBox="1"/>
          <p:nvPr/>
        </p:nvSpPr>
        <p:spPr>
          <a:xfrm>
            <a:off x="254833" y="668298"/>
            <a:ext cx="9448227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 style questions:</a:t>
            </a: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Research and identify the manufacturing processes involved in the construction of these 8 products and justify why these were used.</a:t>
            </a: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Product 5: _______________________________________________________________________________________________________ 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>
              <a:lnSpc>
                <a:spcPct val="150000"/>
              </a:lnSpc>
            </a:pPr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Product 6: _______________________________________________________________________________________________________ 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>
              <a:lnSpc>
                <a:spcPct val="150000"/>
              </a:lnSpc>
            </a:pPr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Product 7: _______________________________________________________________________________________________________ 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>
              <a:lnSpc>
                <a:spcPct val="150000"/>
              </a:lnSpc>
            </a:pPr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Product 8: _______________________________________________________________________________________________________ 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>
              <a:lnSpc>
                <a:spcPct val="150000"/>
              </a:lnSpc>
            </a:pPr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900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" y="114300"/>
            <a:ext cx="9639300" cy="65913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8" name="Group 7"/>
          <p:cNvGrpSpPr/>
          <p:nvPr/>
        </p:nvGrpSpPr>
        <p:grpSpPr>
          <a:xfrm>
            <a:off x="5846885" y="226631"/>
            <a:ext cx="1466787" cy="329335"/>
            <a:chOff x="7967033" y="738388"/>
            <a:chExt cx="1466787" cy="329335"/>
          </a:xfrm>
        </p:grpSpPr>
        <p:sp>
          <p:nvSpPr>
            <p:cNvPr id="9" name="TextBox 8"/>
            <p:cNvSpPr txBox="1"/>
            <p:nvPr/>
          </p:nvSpPr>
          <p:spPr>
            <a:xfrm>
              <a:off x="8138420" y="738388"/>
              <a:ext cx="1295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Pages 55-58</a:t>
              </a:r>
            </a:p>
          </p:txBody>
        </p:sp>
        <p:pic>
          <p:nvPicPr>
            <p:cNvPr id="10" name="Picture 38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00505">
              <a:off x="7967033" y="763342"/>
              <a:ext cx="584985" cy="3043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166464" y="677511"/>
            <a:ext cx="9534972" cy="6001643"/>
          </a:xfrm>
          <a:prstGeom prst="rect">
            <a:avLst/>
          </a:prstGeom>
          <a:noFill/>
          <a:ln w="9525"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Objectives:</a:t>
            </a:r>
          </a:p>
          <a:p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By end of this section: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Identify performance properties of a wide range of materials, components and </a:t>
            </a:r>
          </a:p>
          <a:p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manufacturing processes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to discriminate between them and select appropriately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Designers use a detailed understanding of materials to inform their design decisions.</a:t>
            </a: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Using materials, components and processes to inform outcomes</a:t>
            </a:r>
          </a:p>
          <a:p>
            <a:r>
              <a:rPr lang="en-GB" sz="12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Properties of materials and components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Designers must consider the mechanical and physical properties required to ensure the</a:t>
            </a:r>
          </a:p>
          <a:p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materials is suitable perform the task.</a:t>
            </a: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4300" y="114300"/>
            <a:ext cx="5720415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1.13 All design and technological practice takes place within contexts which inform outcomes</a:t>
            </a:r>
          </a:p>
          <a:p>
            <a:endParaRPr lang="en-GB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endParaRPr lang="en-GB" sz="1500" i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39377" y="767073"/>
            <a:ext cx="3487508" cy="212365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Key terms:</a:t>
            </a:r>
          </a:p>
          <a:p>
            <a:r>
              <a:rPr lang="en-GB" sz="12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Mechanical properties:</a:t>
            </a: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12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Physical properties:</a:t>
            </a: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6878192"/>
              </p:ext>
            </p:extLst>
          </p:nvPr>
        </p:nvGraphicFramePr>
        <p:xfrm>
          <a:off x="315595" y="3147933"/>
          <a:ext cx="9311289" cy="34027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384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28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3564"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Mechanical properties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564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Strength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3564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Elasticity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3564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Plasticity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3564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Malleability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564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Ductility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3564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Hardness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3564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Toughness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3564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Brittleness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3564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Durability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3564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3564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Stiffness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2016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" y="114300"/>
            <a:ext cx="9639300" cy="65913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8" name="Group 7"/>
          <p:cNvGrpSpPr/>
          <p:nvPr/>
        </p:nvGrpSpPr>
        <p:grpSpPr>
          <a:xfrm>
            <a:off x="5846885" y="226631"/>
            <a:ext cx="1466787" cy="329335"/>
            <a:chOff x="7967033" y="738388"/>
            <a:chExt cx="1466787" cy="329335"/>
          </a:xfrm>
        </p:grpSpPr>
        <p:sp>
          <p:nvSpPr>
            <p:cNvPr id="9" name="TextBox 8"/>
            <p:cNvSpPr txBox="1"/>
            <p:nvPr/>
          </p:nvSpPr>
          <p:spPr>
            <a:xfrm>
              <a:off x="8138420" y="738388"/>
              <a:ext cx="1295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Pages 55-58</a:t>
              </a:r>
            </a:p>
          </p:txBody>
        </p:sp>
        <p:pic>
          <p:nvPicPr>
            <p:cNvPr id="10" name="Picture 38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00505">
              <a:off x="7967033" y="763342"/>
              <a:ext cx="584985" cy="3043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166464" y="677511"/>
            <a:ext cx="9534972" cy="6001643"/>
          </a:xfrm>
          <a:prstGeom prst="rect">
            <a:avLst/>
          </a:prstGeom>
          <a:noFill/>
          <a:ln w="9525"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Annotate the product suggesting why the </a:t>
            </a:r>
          </a:p>
          <a:p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materials have been used:</a:t>
            </a: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4300" y="114300"/>
            <a:ext cx="5720415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1.13 All design and technological practice takes place within contexts which inform outcomes</a:t>
            </a:r>
          </a:p>
          <a:p>
            <a:endParaRPr lang="en-GB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endParaRPr lang="en-GB" sz="1500" i="1" dirty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0051552"/>
              </p:ext>
            </p:extLst>
          </p:nvPr>
        </p:nvGraphicFramePr>
        <p:xfrm>
          <a:off x="315595" y="794503"/>
          <a:ext cx="9311289" cy="31829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583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529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3564"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Physical properties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564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Density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3564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Electrical</a:t>
                      </a:r>
                    </a:p>
                    <a:p>
                      <a:r>
                        <a:rPr lang="en-GB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Conductivity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3564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Thermal Conductivity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3564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564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Corrosion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3564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3564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Optical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3564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Joining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3564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Magnetism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1026" name="Picture 2" descr="Image result for empty chocolate box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8997" y="4330726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6773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" y="114300"/>
            <a:ext cx="9639300" cy="65913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8" name="Group 7"/>
          <p:cNvGrpSpPr/>
          <p:nvPr/>
        </p:nvGrpSpPr>
        <p:grpSpPr>
          <a:xfrm>
            <a:off x="5846885" y="226631"/>
            <a:ext cx="1466787" cy="329335"/>
            <a:chOff x="7967033" y="738388"/>
            <a:chExt cx="1466787" cy="329335"/>
          </a:xfrm>
        </p:grpSpPr>
        <p:sp>
          <p:nvSpPr>
            <p:cNvPr id="9" name="TextBox 8"/>
            <p:cNvSpPr txBox="1"/>
            <p:nvPr/>
          </p:nvSpPr>
          <p:spPr>
            <a:xfrm>
              <a:off x="8138420" y="738388"/>
              <a:ext cx="1295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Pages 55-58</a:t>
              </a:r>
            </a:p>
          </p:txBody>
        </p:sp>
        <p:pic>
          <p:nvPicPr>
            <p:cNvPr id="10" name="Picture 38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00505">
              <a:off x="7967033" y="763342"/>
              <a:ext cx="584985" cy="3043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166464" y="677511"/>
            <a:ext cx="9534972" cy="5816977"/>
          </a:xfrm>
          <a:prstGeom prst="rect">
            <a:avLst/>
          </a:prstGeom>
          <a:noFill/>
          <a:ln w="9525"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Annotate the product suggesting why the </a:t>
            </a:r>
          </a:p>
          <a:p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materials have been used:</a:t>
            </a: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4300" y="114300"/>
            <a:ext cx="5720415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1.13 All design and technological practice takes place within contexts which inform outcomes</a:t>
            </a:r>
          </a:p>
          <a:p>
            <a:endParaRPr lang="en-GB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endParaRPr lang="en-GB" sz="1500" i="1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1535" y="2587924"/>
            <a:ext cx="1946164" cy="1946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/>
          <p:cNvCxnSpPr>
            <a:stCxn id="2" idx="0"/>
            <a:endCxn id="2" idx="2"/>
          </p:cNvCxnSpPr>
          <p:nvPr/>
        </p:nvCxnSpPr>
        <p:spPr>
          <a:xfrm>
            <a:off x="4933950" y="677511"/>
            <a:ext cx="0" cy="58169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 rot="5400000">
            <a:off x="6342974" y="3179117"/>
            <a:ext cx="1806507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Elements that are analysed</a:t>
            </a:r>
          </a:p>
        </p:txBody>
      </p:sp>
    </p:spTree>
    <p:extLst>
      <p:ext uri="{BB962C8B-B14F-4D97-AF65-F5344CB8AC3E}">
        <p14:creationId xmlns:p14="http://schemas.microsoft.com/office/powerpoint/2010/main" val="1425595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" y="114300"/>
            <a:ext cx="9639300" cy="65913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8" name="Group 7"/>
          <p:cNvGrpSpPr/>
          <p:nvPr/>
        </p:nvGrpSpPr>
        <p:grpSpPr>
          <a:xfrm>
            <a:off x="5846885" y="226631"/>
            <a:ext cx="1466787" cy="329335"/>
            <a:chOff x="7967033" y="738388"/>
            <a:chExt cx="1466787" cy="329335"/>
          </a:xfrm>
        </p:grpSpPr>
        <p:sp>
          <p:nvSpPr>
            <p:cNvPr id="9" name="TextBox 8"/>
            <p:cNvSpPr txBox="1"/>
            <p:nvPr/>
          </p:nvSpPr>
          <p:spPr>
            <a:xfrm>
              <a:off x="8138420" y="738388"/>
              <a:ext cx="1295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Pages 55-58</a:t>
              </a:r>
            </a:p>
          </p:txBody>
        </p:sp>
        <p:pic>
          <p:nvPicPr>
            <p:cNvPr id="10" name="Picture 38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00505">
              <a:off x="7967033" y="763342"/>
              <a:ext cx="584985" cy="3043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166464" y="677511"/>
            <a:ext cx="9534972" cy="5078313"/>
          </a:xfrm>
          <a:prstGeom prst="rect">
            <a:avLst/>
          </a:prstGeom>
          <a:noFill/>
          <a:ln w="9525"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n-GB" sz="12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Justifying materials, components and manufacturing processes</a:t>
            </a: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Give 4 examples of how the manufacturer can justify why it chose its materials and</a:t>
            </a:r>
          </a:p>
          <a:p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manufacturing process:</a:t>
            </a: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</a:t>
            </a: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</a:t>
            </a: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</a:t>
            </a: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</a:t>
            </a: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12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Key points to remember:</a:t>
            </a: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4300" y="114300"/>
            <a:ext cx="5720415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1.13 All design and technological practice takes place within contexts which inform outcomes</a:t>
            </a:r>
          </a:p>
          <a:p>
            <a:endParaRPr lang="en-GB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endParaRPr lang="en-GB" sz="1500" i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39377" y="767073"/>
            <a:ext cx="3487508" cy="1015663"/>
          </a:xfrm>
          <a:prstGeom prst="rect">
            <a:avLst/>
          </a:prstGeom>
          <a:noFill/>
          <a:ln w="9525"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Key terms:</a:t>
            </a:r>
          </a:p>
          <a:p>
            <a:r>
              <a:rPr lang="en-GB" sz="12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Prototype:</a:t>
            </a: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903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114300" y="114300"/>
            <a:ext cx="9639300" cy="65913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14300" y="114300"/>
            <a:ext cx="6945406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1.13 All design and technological practice takes place within contexts which inform outcomes</a:t>
            </a:r>
          </a:p>
          <a:p>
            <a:endParaRPr lang="en-GB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endParaRPr lang="en-GB" sz="1500" i="1" dirty="0"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7059706" y="213549"/>
            <a:ext cx="1466787" cy="329335"/>
            <a:chOff x="7967033" y="738388"/>
            <a:chExt cx="1466787" cy="329335"/>
          </a:xfrm>
        </p:grpSpPr>
        <p:sp>
          <p:nvSpPr>
            <p:cNvPr id="8" name="TextBox 7"/>
            <p:cNvSpPr txBox="1"/>
            <p:nvPr/>
          </p:nvSpPr>
          <p:spPr>
            <a:xfrm>
              <a:off x="8138420" y="738388"/>
              <a:ext cx="1295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Pages 55-58</a:t>
              </a:r>
            </a:p>
          </p:txBody>
        </p:sp>
        <p:pic>
          <p:nvPicPr>
            <p:cNvPr id="9" name="Picture 38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00505">
              <a:off x="7967033" y="763342"/>
              <a:ext cx="584985" cy="3043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TextBox 10"/>
          <p:cNvSpPr txBox="1"/>
          <p:nvPr/>
        </p:nvSpPr>
        <p:spPr>
          <a:xfrm>
            <a:off x="254833" y="668298"/>
            <a:ext cx="944822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 style questions:</a:t>
            </a: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Give one property of stainless steal that makes it an appropriate material for cutlery (1 mark)</a:t>
            </a:r>
          </a:p>
          <a:p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Disposable cutlery is made from high impact polystyrene (HIPS). Give 5 properties of HIPS and explain why these properties are required in this product. (10 marks)</a:t>
            </a: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Explain 2 factors that companies may consider when choosing a manufacturing process (4 marks)</a:t>
            </a: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27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114300" y="114300"/>
            <a:ext cx="9639300" cy="65913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14300" y="114300"/>
            <a:ext cx="69454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1.13 All design and technological practice takes place within contexts which inform outcomes</a:t>
            </a:r>
          </a:p>
          <a:p>
            <a:endParaRPr lang="en-GB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7408941" y="213549"/>
            <a:ext cx="1466787" cy="329335"/>
            <a:chOff x="7967033" y="738388"/>
            <a:chExt cx="1466787" cy="329335"/>
          </a:xfrm>
        </p:grpSpPr>
        <p:sp>
          <p:nvSpPr>
            <p:cNvPr id="8" name="TextBox 7"/>
            <p:cNvSpPr txBox="1"/>
            <p:nvPr/>
          </p:nvSpPr>
          <p:spPr>
            <a:xfrm>
              <a:off x="8138420" y="738388"/>
              <a:ext cx="1295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Pages 55-58</a:t>
              </a:r>
            </a:p>
          </p:txBody>
        </p:sp>
        <p:pic>
          <p:nvPicPr>
            <p:cNvPr id="9" name="Picture 38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00505">
              <a:off x="7967033" y="763342"/>
              <a:ext cx="584985" cy="3043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TextBox 10"/>
          <p:cNvSpPr txBox="1"/>
          <p:nvPr/>
        </p:nvSpPr>
        <p:spPr>
          <a:xfrm>
            <a:off x="254833" y="668298"/>
            <a:ext cx="9448227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 style questions:</a:t>
            </a: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Explain two ways a company could justify their choice of manufacturing process. (2 marks)</a:t>
            </a: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Identify 8 household products. Use the list of mechanical properties to identify which properties are important to these products and why.</a:t>
            </a: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_________________________ Properties and why: ___________________________________________________________________ 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>
              <a:lnSpc>
                <a:spcPct val="150000"/>
              </a:lnSpc>
            </a:pPr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_________________________ Properties and why: ___________________________________________________________________ 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>
              <a:lnSpc>
                <a:spcPct val="150000"/>
              </a:lnSpc>
            </a:pPr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_________________________ Properties and why: ___________________________________________________________________ 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>
              <a:lnSpc>
                <a:spcPct val="150000"/>
              </a:lnSpc>
            </a:pPr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1349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114300" y="114300"/>
            <a:ext cx="9639300" cy="65913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14300" y="114300"/>
            <a:ext cx="69454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1.13 All design and technological practice takes place within contexts which inform outcomes</a:t>
            </a:r>
          </a:p>
          <a:p>
            <a:endParaRPr lang="en-GB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7817738" y="226632"/>
            <a:ext cx="1466787" cy="329335"/>
            <a:chOff x="7967033" y="738388"/>
            <a:chExt cx="1466787" cy="329335"/>
          </a:xfrm>
        </p:grpSpPr>
        <p:sp>
          <p:nvSpPr>
            <p:cNvPr id="8" name="TextBox 7"/>
            <p:cNvSpPr txBox="1"/>
            <p:nvPr/>
          </p:nvSpPr>
          <p:spPr>
            <a:xfrm>
              <a:off x="8138420" y="738388"/>
              <a:ext cx="1295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Pages 55-58</a:t>
              </a:r>
            </a:p>
          </p:txBody>
        </p:sp>
        <p:pic>
          <p:nvPicPr>
            <p:cNvPr id="9" name="Picture 38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00505">
              <a:off x="7967033" y="763342"/>
              <a:ext cx="584985" cy="3043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TextBox 10"/>
          <p:cNvSpPr txBox="1"/>
          <p:nvPr/>
        </p:nvSpPr>
        <p:spPr>
          <a:xfrm>
            <a:off x="254833" y="668298"/>
            <a:ext cx="9448227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 style questions:</a:t>
            </a: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 _________________________ Properties and why: ___________________________________________________________________ 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5. _________________________ Properties and why: ___________________________________________________________________ 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>
              <a:lnSpc>
                <a:spcPct val="150000"/>
              </a:lnSpc>
            </a:pPr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6. _________________________ Properties and why: ___________________________________________________________________ 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>
              <a:lnSpc>
                <a:spcPct val="150000"/>
              </a:lnSpc>
            </a:pPr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7. _________________________ Properties and why: ___________________________________________________________________ 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>
              <a:lnSpc>
                <a:spcPct val="150000"/>
              </a:lnSpc>
            </a:pPr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8. _________________________ Properties and why: ___________________________________________________________________ 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>
              <a:lnSpc>
                <a:spcPct val="150000"/>
              </a:lnSpc>
            </a:pPr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166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114300" y="114300"/>
            <a:ext cx="9639300" cy="65913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14300" y="114300"/>
            <a:ext cx="69454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1.13 All design and technological practice takes place within contexts which inform outcomes</a:t>
            </a:r>
          </a:p>
          <a:p>
            <a:endParaRPr lang="en-GB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7485911" y="271495"/>
            <a:ext cx="1466787" cy="329335"/>
            <a:chOff x="7967033" y="738388"/>
            <a:chExt cx="1466787" cy="329335"/>
          </a:xfrm>
        </p:grpSpPr>
        <p:sp>
          <p:nvSpPr>
            <p:cNvPr id="8" name="TextBox 7"/>
            <p:cNvSpPr txBox="1"/>
            <p:nvPr/>
          </p:nvSpPr>
          <p:spPr>
            <a:xfrm>
              <a:off x="8138420" y="738388"/>
              <a:ext cx="1295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Pages 55-58</a:t>
              </a:r>
            </a:p>
          </p:txBody>
        </p:sp>
        <p:pic>
          <p:nvPicPr>
            <p:cNvPr id="9" name="Picture 38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00505">
              <a:off x="7967033" y="763342"/>
              <a:ext cx="584985" cy="3043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TextBox 10"/>
          <p:cNvSpPr txBox="1"/>
          <p:nvPr/>
        </p:nvSpPr>
        <p:spPr>
          <a:xfrm>
            <a:off x="254833" y="668298"/>
            <a:ext cx="9448227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 style questions:</a:t>
            </a: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Research and identify the manufacturing processes involved in the construction of these 8 products and justify why these were used.</a:t>
            </a: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Product 1: _______________________________________________________________________________________________________ 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>
              <a:lnSpc>
                <a:spcPct val="150000"/>
              </a:lnSpc>
            </a:pPr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Product 2: _______________________________________________________________________________________________________ 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>
              <a:lnSpc>
                <a:spcPct val="150000"/>
              </a:lnSpc>
            </a:pPr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Product 3: _______________________________________________________________________________________________________ 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>
              <a:lnSpc>
                <a:spcPct val="150000"/>
              </a:lnSpc>
            </a:pPr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Product 4: _______________________________________________________________________________________________________ 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>
              <a:lnSpc>
                <a:spcPct val="150000"/>
              </a:lnSpc>
            </a:pPr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38341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538</TotalTime>
  <Words>619</Words>
  <Application>Microsoft Office PowerPoint</Application>
  <PresentationFormat>A4 Paper (210x297 mm)</PresentationFormat>
  <Paragraphs>246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Authorised User</dc:creator>
  <cp:lastModifiedBy>BTAuser816</cp:lastModifiedBy>
  <cp:revision>66</cp:revision>
  <dcterms:created xsi:type="dcterms:W3CDTF">2018-05-21T16:05:55Z</dcterms:created>
  <dcterms:modified xsi:type="dcterms:W3CDTF">2020-03-31T12:21:07Z</dcterms:modified>
</cp:coreProperties>
</file>