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6" r:id="rId4"/>
    <p:sldId id="267" r:id="rId5"/>
    <p:sldId id="268" r:id="rId6"/>
    <p:sldId id="269" r:id="rId7"/>
    <p:sldId id="270" r:id="rId8"/>
    <p:sldId id="271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1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8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7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0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1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3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8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9771" y="1672820"/>
            <a:ext cx="61761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Core Knowledge</a:t>
            </a:r>
          </a:p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1.14 Challenges that influence the processes of designing and making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93636"/>
              </p:ext>
            </p:extLst>
          </p:nvPr>
        </p:nvGraphicFramePr>
        <p:xfrm>
          <a:off x="2552120" y="3963453"/>
          <a:ext cx="48161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418">
                  <a:extLst>
                    <a:ext uri="{9D8B030D-6E8A-4147-A177-3AD203B41FA5}">
                      <a16:colId xmlns:a16="http://schemas.microsoft.com/office/drawing/2014/main" val="2395876647"/>
                    </a:ext>
                  </a:extLst>
                </a:gridCol>
                <a:gridCol w="3807726">
                  <a:extLst>
                    <a:ext uri="{9D8B030D-6E8A-4147-A177-3AD203B41FA5}">
                      <a16:colId xmlns:a16="http://schemas.microsoft.com/office/drawing/2014/main" val="43564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0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Group: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6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6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2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1.14 Challenges that influence the processes of design and making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08614" y="349583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58-61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218888" y="737400"/>
            <a:ext cx="9433112" cy="3600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It is important to remember that everything that isn’t natural has been designed. Designers will work to a brief or specification that outlines the problem to be solved, but they also need to consider other factors that effect the outcome. 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903582" y="2508429"/>
            <a:ext cx="0" cy="17087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557385" y="3163678"/>
            <a:ext cx="284020" cy="2385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974753" y="3176894"/>
            <a:ext cx="285958" cy="26418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51200" y="1308100"/>
            <a:ext cx="35433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Social Groups</a:t>
            </a:r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74870" y="2907225"/>
            <a:ext cx="35433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Economic Groups</a:t>
            </a:r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6444" y="2907225"/>
            <a:ext cx="35433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Ethnic Groups</a:t>
            </a:r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234396" y="2679303"/>
            <a:ext cx="136292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What type of groups should designers consider?</a:t>
            </a:r>
            <a:endParaRPr lang="en-GB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218888" y="4487799"/>
            <a:ext cx="9433112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Environmental, social and economic factors issues relating to the design and manufacture of products</a:t>
            </a:r>
          </a:p>
          <a:p>
            <a:r>
              <a:rPr lang="en-GB" sz="1200" dirty="0"/>
              <a:t>There are a number of international and local bodies, initiatives and organisations that help to encourage sustainability:</a:t>
            </a:r>
          </a:p>
          <a:p>
            <a:r>
              <a:rPr lang="en-GB" sz="1200" i="1" dirty="0"/>
              <a:t>The Fairtrade Foundation: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r>
              <a:rPr lang="en-GB" sz="1200" i="1" dirty="0"/>
              <a:t>Carbon Offsetting Scheme: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263201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1.14 Challenges that influence the processes of design and making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08614" y="349583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58-61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TextBox 30"/>
          <p:cNvSpPr txBox="1"/>
          <p:nvPr/>
        </p:nvSpPr>
        <p:spPr>
          <a:xfrm>
            <a:off x="218888" y="707357"/>
            <a:ext cx="943311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Environmental, social and economic factors issues relating to the design and manufacture of products continued</a:t>
            </a:r>
          </a:p>
          <a:p>
            <a:r>
              <a:rPr lang="en-GB" sz="1200" i="1" dirty="0"/>
              <a:t>Product Disassembly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r>
              <a:rPr lang="en-GB" sz="1200" i="1" dirty="0"/>
              <a:t>Disposal of waste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17394" y="2747424"/>
            <a:ext cx="9433112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Consideration of ‘green designs’</a:t>
            </a:r>
          </a:p>
          <a:p>
            <a:r>
              <a:rPr lang="en-GB" sz="1200" i="1" dirty="0"/>
              <a:t>What is meant by the term green design?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3879219" y="5360535"/>
            <a:ext cx="285958" cy="26418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2300069" y="4233956"/>
            <a:ext cx="1865108" cy="83772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06676" y="4703355"/>
            <a:ext cx="0" cy="29765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74490" y="5383789"/>
            <a:ext cx="286606" cy="26418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410293" y="4233956"/>
            <a:ext cx="1865108" cy="80048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56258" y="5172754"/>
            <a:ext cx="135273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125214" y="4944832"/>
            <a:ext cx="136292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Promoting green designs</a:t>
            </a:r>
            <a:endParaRPr lang="en-GB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095415" y="3972425"/>
            <a:ext cx="135273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125214" y="3872358"/>
            <a:ext cx="136292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5704364" y="5188244"/>
            <a:ext cx="135273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194363" y="3972424"/>
            <a:ext cx="135273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0783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1.14 Challenges that influence the processes of design and making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08614" y="349583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58-61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TextBox 30"/>
          <p:cNvSpPr txBox="1"/>
          <p:nvPr/>
        </p:nvSpPr>
        <p:spPr>
          <a:xfrm>
            <a:off x="218888" y="707357"/>
            <a:ext cx="943311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Recycling and reusing materials and products</a:t>
            </a:r>
          </a:p>
          <a:p>
            <a:r>
              <a:rPr lang="en-GB" sz="1200" i="1" dirty="0"/>
              <a:t>What is meant by the term recycling?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What is meant by the term reusing materials?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446632"/>
              </p:ext>
            </p:extLst>
          </p:nvPr>
        </p:nvGraphicFramePr>
        <p:xfrm>
          <a:off x="218888" y="2827014"/>
          <a:ext cx="9433112" cy="3719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6556">
                  <a:extLst>
                    <a:ext uri="{9D8B030D-6E8A-4147-A177-3AD203B41FA5}">
                      <a16:colId xmlns:a16="http://schemas.microsoft.com/office/drawing/2014/main" val="755465524"/>
                    </a:ext>
                  </a:extLst>
                </a:gridCol>
                <a:gridCol w="4716556">
                  <a:extLst>
                    <a:ext uri="{9D8B030D-6E8A-4147-A177-3AD203B41FA5}">
                      <a16:colId xmlns:a16="http://schemas.microsoft.com/office/drawing/2014/main" val="390733286"/>
                    </a:ext>
                  </a:extLst>
                </a:gridCol>
              </a:tblGrid>
              <a:tr h="220986">
                <a:tc>
                  <a:txBody>
                    <a:bodyPr/>
                    <a:lstStyle/>
                    <a:p>
                      <a:r>
                        <a:rPr lang="en-GB" sz="1200" dirty="0"/>
                        <a:t>Potential advantages of recycling and</a:t>
                      </a:r>
                      <a:r>
                        <a:rPr lang="en-GB" sz="1200" baseline="0" dirty="0"/>
                        <a:t> reusing materials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Potential disadvantages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dirty="0"/>
                        <a:t>of recycling and</a:t>
                      </a:r>
                      <a:r>
                        <a:rPr lang="en-GB" sz="1200" baseline="0" dirty="0"/>
                        <a:t> reusing materials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119721"/>
                  </a:ext>
                </a:extLst>
              </a:tr>
              <a:tr h="57414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027256"/>
                  </a:ext>
                </a:extLst>
              </a:tr>
              <a:tr h="57414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958175"/>
                  </a:ext>
                </a:extLst>
              </a:tr>
              <a:tr h="574145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592063"/>
                  </a:ext>
                </a:extLst>
              </a:tr>
              <a:tr h="574145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695856"/>
                  </a:ext>
                </a:extLst>
              </a:tr>
              <a:tr h="574145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010057"/>
                  </a:ext>
                </a:extLst>
              </a:tr>
              <a:tr h="574145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536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08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1.14 Challenges that influence the processes of design and making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08614" y="349583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58-61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TextBox 30"/>
          <p:cNvSpPr txBox="1"/>
          <p:nvPr/>
        </p:nvSpPr>
        <p:spPr>
          <a:xfrm>
            <a:off x="218888" y="707357"/>
            <a:ext cx="9433112" cy="60016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i="1" dirty="0"/>
              <a:t>What is meant by ‘human capability’? 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How can this effect design and making products?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What affects the cost of materials?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Explain ‘manufacturing capability, referring to DFM: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72171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1.14 Challenges that influence the processes of design and making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08614" y="349583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58-61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TextBox 30"/>
          <p:cNvSpPr txBox="1"/>
          <p:nvPr/>
        </p:nvSpPr>
        <p:spPr>
          <a:xfrm>
            <a:off x="218888" y="707357"/>
            <a:ext cx="9433112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Exam style question</a:t>
            </a:r>
          </a:p>
          <a:p>
            <a:r>
              <a:rPr lang="en-GB" sz="1200" i="1" dirty="0"/>
              <a:t>Explain two ways that human capability would be considered when designing a kitchen radio:</a:t>
            </a:r>
          </a:p>
          <a:p>
            <a:r>
              <a:rPr lang="en-GB" sz="1200" i="1" dirty="0" err="1"/>
              <a:t>i</a:t>
            </a:r>
            <a:r>
              <a:rPr lang="en-GB" sz="1200" i="1" dirty="0"/>
              <a:t>) 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ii)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8888" y="2932090"/>
            <a:ext cx="9433112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Life Cycle Analysis (LCA)</a:t>
            </a:r>
          </a:p>
          <a:p>
            <a:r>
              <a:rPr lang="en-GB" sz="1200" i="1" dirty="0"/>
              <a:t>In detail, explain what a LCA is: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8888" y="6146577"/>
            <a:ext cx="94331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Key Term:</a:t>
            </a:r>
          </a:p>
          <a:p>
            <a:r>
              <a:rPr lang="en-GB" sz="1200" b="1" dirty="0"/>
              <a:t>Modular – </a:t>
            </a:r>
            <a:r>
              <a:rPr lang="en-GB" sz="1200" i="1" dirty="0"/>
              <a:t>a design featuring parts of standard sizes so they can be constructed in different ways</a:t>
            </a:r>
          </a:p>
        </p:txBody>
      </p:sp>
    </p:spTree>
    <p:extLst>
      <p:ext uri="{BB962C8B-B14F-4D97-AF65-F5344CB8AC3E}">
        <p14:creationId xmlns:p14="http://schemas.microsoft.com/office/powerpoint/2010/main" val="187727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1.14 Challenges that influence the processes of design and making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08614" y="349583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58-61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269948" y="500266"/>
            <a:ext cx="94331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Life Cycle Analysis (LCA)</a:t>
            </a:r>
          </a:p>
          <a:p>
            <a:r>
              <a:rPr lang="en-GB" sz="1200" i="1" dirty="0"/>
              <a:t>Complete the example LCA for different weights of materials such as paper, plastics and metals</a:t>
            </a:r>
          </a:p>
        </p:txBody>
      </p:sp>
      <p:sp>
        <p:nvSpPr>
          <p:cNvPr id="2" name="Rectangle 1"/>
          <p:cNvSpPr/>
          <p:nvPr/>
        </p:nvSpPr>
        <p:spPr>
          <a:xfrm>
            <a:off x="485848" y="1219200"/>
            <a:ext cx="1596952" cy="2222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661900" y="1219200"/>
            <a:ext cx="1596952" cy="33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867887" y="1219200"/>
            <a:ext cx="159695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73874" y="1219200"/>
            <a:ext cx="1596952" cy="647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279861" y="1219200"/>
            <a:ext cx="1596952" cy="825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279861" y="2517569"/>
            <a:ext cx="1596952" cy="33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119724" y="2517569"/>
            <a:ext cx="1596952" cy="33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661900" y="2517569"/>
            <a:ext cx="1596952" cy="33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813786" y="3159020"/>
            <a:ext cx="3591983" cy="3461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817099" y="3827398"/>
            <a:ext cx="3591983" cy="10367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813785" y="5186297"/>
            <a:ext cx="3591983" cy="3461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7661900" y="3159020"/>
            <a:ext cx="1596952" cy="2222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974798" y="952066"/>
            <a:ext cx="6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18.5kg</a:t>
            </a:r>
            <a:endParaRPr lang="en-GB" sz="12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768811" y="961931"/>
            <a:ext cx="6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6.3kg</a:t>
            </a:r>
            <a:endParaRPr lang="en-GB" sz="12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4562824" y="965096"/>
            <a:ext cx="6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4.3kg</a:t>
            </a:r>
            <a:endParaRPr lang="en-GB" sz="12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371266" y="977897"/>
            <a:ext cx="6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1kg</a:t>
            </a:r>
            <a:endParaRPr lang="en-GB" sz="12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8150850" y="977897"/>
            <a:ext cx="6190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0.4kg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29094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1.14 Challenges that influence the processes of design and making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08614" y="349583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58-61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TextBox 30"/>
          <p:cNvSpPr txBox="1"/>
          <p:nvPr/>
        </p:nvSpPr>
        <p:spPr>
          <a:xfrm>
            <a:off x="218888" y="707357"/>
            <a:ext cx="9433112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Exam style question</a:t>
            </a:r>
          </a:p>
          <a:p>
            <a:r>
              <a:rPr lang="en-GB" sz="1200" i="1" dirty="0"/>
              <a:t>Summarise how a manufacturer will use a ‘design for manufacture ‘ in the design of a new product: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Justify why it is important for councils to run a recycling scheme: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Describe three ways an individual can offset their carbon footprint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Describe four ways that a manufacturer could improve their manufacturing capability</a:t>
            </a:r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  <a:p>
            <a:endParaRPr lang="en-GB" sz="1200" i="1" dirty="0"/>
          </a:p>
          <a:p>
            <a:r>
              <a:rPr lang="en-GB" sz="1200" i="1" dirty="0"/>
              <a:t>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0329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</TotalTime>
  <Words>493</Words>
  <Application>Microsoft Office PowerPoint</Application>
  <PresentationFormat>A4 Paper (210x297 mm)</PresentationFormat>
  <Paragraphs>207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Anthony Airey (HAO)</cp:lastModifiedBy>
  <cp:revision>84</cp:revision>
  <dcterms:created xsi:type="dcterms:W3CDTF">2018-05-21T16:05:55Z</dcterms:created>
  <dcterms:modified xsi:type="dcterms:W3CDTF">2020-02-09T15:38:48Z</dcterms:modified>
</cp:coreProperties>
</file>