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66" r:id="rId4"/>
    <p:sldId id="267" r:id="rId5"/>
    <p:sldId id="268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14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8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1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97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70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9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9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37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13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23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305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8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8E8A2-D311-4268-9E31-9A5F7F7CEF9C}" type="datetimeFigureOut">
              <a:rPr lang="en-GB" smtClean="0"/>
              <a:t>09/02/2020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351D-8CDE-465D-932B-71F7273DB6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n7-mR_8TeAhUPdcAKHet_Dz8QjRx6BAgBEAU&amp;url=https%3A%2F%2Fwww.davpack.co.uk%2Fcardboard-boxes%2Fsingle-wall%2Fbrown-sw.htm&amp;psig=AOvVaw1_bSKWqXcRSCeNoKriafXI&amp;ust=154177326353702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39771" y="1672820"/>
            <a:ext cx="617618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Core Knowledge</a:t>
            </a:r>
          </a:p>
          <a:p>
            <a:pPr algn="ctr"/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1.9 Papers and Boards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93636"/>
              </p:ext>
            </p:extLst>
          </p:nvPr>
        </p:nvGraphicFramePr>
        <p:xfrm>
          <a:off x="2552120" y="3963453"/>
          <a:ext cx="481614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418">
                  <a:extLst>
                    <a:ext uri="{9D8B030D-6E8A-4147-A177-3AD203B41FA5}">
                      <a16:colId xmlns:a16="http://schemas.microsoft.com/office/drawing/2014/main" val="2395876647"/>
                    </a:ext>
                  </a:extLst>
                </a:gridCol>
                <a:gridCol w="3807726">
                  <a:extLst>
                    <a:ext uri="{9D8B030D-6E8A-4147-A177-3AD203B41FA5}">
                      <a16:colId xmlns:a16="http://schemas.microsoft.com/office/drawing/2014/main" val="435648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Name: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808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Group: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46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Teacher: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67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327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1.9 Papers and Boards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9" name="TextBox 8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40 -42</a:t>
              </a:r>
            </a:p>
          </p:txBody>
        </p:sp>
        <p:pic>
          <p:nvPicPr>
            <p:cNvPr id="10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66464" y="677511"/>
            <a:ext cx="9534972" cy="5816977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Papers and boards</a:t>
            </a:r>
          </a:p>
          <a:p>
            <a:r>
              <a:rPr lang="en-GB" sz="1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what paper is made up of and how it is made: </a:t>
            </a:r>
            <a:r>
              <a:rPr lang="en-GB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		</a:t>
            </a: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54281"/>
              </p:ext>
            </p:extLst>
          </p:nvPr>
        </p:nvGraphicFramePr>
        <p:xfrm>
          <a:off x="166464" y="2333833"/>
          <a:ext cx="9266830" cy="2991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3366">
                  <a:extLst>
                    <a:ext uri="{9D8B030D-6E8A-4147-A177-3AD203B41FA5}">
                      <a16:colId xmlns:a16="http://schemas.microsoft.com/office/drawing/2014/main" val="261913290"/>
                    </a:ext>
                  </a:extLst>
                </a:gridCol>
                <a:gridCol w="1954075">
                  <a:extLst>
                    <a:ext uri="{9D8B030D-6E8A-4147-A177-3AD203B41FA5}">
                      <a16:colId xmlns:a16="http://schemas.microsoft.com/office/drawing/2014/main" val="803678688"/>
                    </a:ext>
                  </a:extLst>
                </a:gridCol>
                <a:gridCol w="1337763">
                  <a:extLst>
                    <a:ext uri="{9D8B030D-6E8A-4147-A177-3AD203B41FA5}">
                      <a16:colId xmlns:a16="http://schemas.microsoft.com/office/drawing/2014/main" val="2511964824"/>
                    </a:ext>
                  </a:extLst>
                </a:gridCol>
                <a:gridCol w="2047164">
                  <a:extLst>
                    <a:ext uri="{9D8B030D-6E8A-4147-A177-3AD203B41FA5}">
                      <a16:colId xmlns:a16="http://schemas.microsoft.com/office/drawing/2014/main" val="4132636145"/>
                    </a:ext>
                  </a:extLst>
                </a:gridCol>
                <a:gridCol w="2074462">
                  <a:extLst>
                    <a:ext uri="{9D8B030D-6E8A-4147-A177-3AD203B41FA5}">
                      <a16:colId xmlns:a16="http://schemas.microsoft.com/office/drawing/2014/main" val="712258063"/>
                    </a:ext>
                  </a:extLst>
                </a:gridCol>
              </a:tblGrid>
              <a:tr h="177415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paper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58437"/>
                  </a:ext>
                </a:extLst>
              </a:tr>
              <a:tr h="677972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Copier</a:t>
                      </a:r>
                      <a:r>
                        <a:rPr lang="en-GB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paper 80gsm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557976"/>
                  </a:ext>
                </a:extLst>
              </a:tr>
              <a:tr h="1019779">
                <a:tc>
                  <a:txBody>
                    <a:bodyPr/>
                    <a:lstStyle/>
                    <a:p>
                      <a:r>
                        <a:rPr lang="en-GB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Cartridge paper 120 – 150gsm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73815"/>
                  </a:ext>
                </a:extLst>
              </a:tr>
              <a:tr h="1019779">
                <a:tc>
                  <a:txBody>
                    <a:bodyPr/>
                    <a:lstStyle/>
                    <a:p>
                      <a:r>
                        <a:rPr lang="en-GB" sz="12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Tracing Paper 60-90gsm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767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1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1.9 Papers and Boards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586484"/>
            <a:ext cx="9534972" cy="655564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Papers weighing more than 220gsm are generally classified as boards. Their thickness is measured in microns which is 1/1000 of a millimetre. A  two-ply board is 200 microns thick. Below explain the types of board and describe them, their uses and advantages and disadvantages.</a:t>
            </a: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3" name="TextBox 12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40-42</a:t>
              </a:r>
            </a:p>
          </p:txBody>
        </p:sp>
        <p:pic>
          <p:nvPicPr>
            <p:cNvPr id="14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al 2"/>
          <p:cNvSpPr/>
          <p:nvPr/>
        </p:nvSpPr>
        <p:spPr>
          <a:xfrm>
            <a:off x="952500" y="3416300"/>
            <a:ext cx="1778000" cy="166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Folding box board</a:t>
            </a:r>
          </a:p>
        </p:txBody>
      </p:sp>
      <p:sp>
        <p:nvSpPr>
          <p:cNvPr id="15" name="Oval 14"/>
          <p:cNvSpPr/>
          <p:nvPr/>
        </p:nvSpPr>
        <p:spPr>
          <a:xfrm>
            <a:off x="3937000" y="1384300"/>
            <a:ext cx="1778000" cy="166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Corrugated Board</a:t>
            </a:r>
          </a:p>
        </p:txBody>
      </p:sp>
      <p:sp>
        <p:nvSpPr>
          <p:cNvPr id="16" name="Oval 15"/>
          <p:cNvSpPr/>
          <p:nvPr/>
        </p:nvSpPr>
        <p:spPr>
          <a:xfrm>
            <a:off x="7491096" y="3409950"/>
            <a:ext cx="1716404" cy="1663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Solid white</a:t>
            </a:r>
          </a:p>
          <a:p>
            <a:pPr algn="ctr"/>
            <a:r>
              <a:rPr lang="en-GB" dirty="0"/>
              <a:t>board</a:t>
            </a:r>
          </a:p>
        </p:txBody>
      </p:sp>
    </p:spTree>
    <p:extLst>
      <p:ext uri="{BB962C8B-B14F-4D97-AF65-F5344CB8AC3E}">
        <p14:creationId xmlns:p14="http://schemas.microsoft.com/office/powerpoint/2010/main" val="58926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1.9 Papers and Boards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700784"/>
            <a:ext cx="9534972" cy="5976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3" name="TextBox 12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40-42</a:t>
              </a:r>
            </a:p>
          </p:txBody>
        </p:sp>
        <p:pic>
          <p:nvPicPr>
            <p:cNvPr id="14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292100" y="876300"/>
            <a:ext cx="924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List x5 products that are packaged and explain in detail why you think that material has been chosen for the product.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Explain the 3 properties below:</a:t>
            </a:r>
          </a:p>
          <a:p>
            <a:endParaRPr lang="en-GB" dirty="0"/>
          </a:p>
          <a:p>
            <a:r>
              <a:rPr lang="en-GB" dirty="0"/>
              <a:t>Flexibility: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Printability: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Biodegradability: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71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114300"/>
            <a:ext cx="9639300" cy="6591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14300" y="114300"/>
            <a:ext cx="6945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1.9 Papers and Boards</a:t>
            </a:r>
          </a:p>
          <a:p>
            <a:endParaRPr lang="en-GB" sz="1500" i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8088" y="700784"/>
            <a:ext cx="9534972" cy="175432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Apply it: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Carry out a printing test on tracing paper, cartridge paper and co[</a:t>
            </a:r>
            <a:r>
              <a:rPr lang="en-GB" sz="1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ier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paper. Stamp each one with an ink stamp, smudge them after 30 seconds and then after a minute, record your results in the table below.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Look at the ink under a magnifying glass, how crisp is each print?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846885" y="226631"/>
            <a:ext cx="1466787" cy="329335"/>
            <a:chOff x="7967033" y="738388"/>
            <a:chExt cx="1466787" cy="329335"/>
          </a:xfrm>
        </p:grpSpPr>
        <p:sp>
          <p:nvSpPr>
            <p:cNvPr id="12" name="TextBox 11"/>
            <p:cNvSpPr txBox="1"/>
            <p:nvPr/>
          </p:nvSpPr>
          <p:spPr>
            <a:xfrm>
              <a:off x="8138420" y="738388"/>
              <a:ext cx="1295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/>
                <a:t>Pages 40-42</a:t>
              </a:r>
            </a:p>
          </p:txBody>
        </p:sp>
        <p:pic>
          <p:nvPicPr>
            <p:cNvPr id="13" name="Picture 38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00505">
              <a:off x="7967033" y="763342"/>
              <a:ext cx="584985" cy="304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33145"/>
              </p:ext>
            </p:extLst>
          </p:nvPr>
        </p:nvGraphicFramePr>
        <p:xfrm>
          <a:off x="315596" y="2297430"/>
          <a:ext cx="9387464" cy="2071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6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68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457">
                <a:tc>
                  <a:txBody>
                    <a:bodyPr/>
                    <a:lstStyle/>
                    <a:p>
                      <a:r>
                        <a:rPr lang="en-GB" dirty="0"/>
                        <a:t>Smudged 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Tracing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Cartridge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Copier paper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457">
                <a:tc>
                  <a:txBody>
                    <a:bodyPr/>
                    <a:lstStyle/>
                    <a:p>
                      <a:r>
                        <a:rPr lang="en-GB" dirty="0"/>
                        <a:t>30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Yes/No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Yes/No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Yes/No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457">
                <a:tc>
                  <a:txBody>
                    <a:bodyPr/>
                    <a:lstStyle/>
                    <a:p>
                      <a:r>
                        <a:rPr lang="en-GB" dirty="0"/>
                        <a:t>60 seconds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Yes/No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Yes/No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Yes/No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AutoShape 2" descr="Image result for cardboard box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8738" y="-16081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4" descr="Image result for cardboard box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11138" y="-1455738"/>
            <a:ext cx="33623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" y="4578350"/>
            <a:ext cx="2095500" cy="20955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51200" y="4546600"/>
            <a:ext cx="64518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 Style Questions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The box in the image is used to package CD’s to send to supermarkets.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one reason why this material is suitable for the box (2 marks)</a:t>
            </a:r>
          </a:p>
          <a:p>
            <a:pPr marL="342900" indent="-342900">
              <a:buAutoNum type="alphaLcParenR"/>
            </a:pP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one disadvantage of this material (2marks)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Name 3 different types of paper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State an advantage of using folding boxboard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Explain why printability might affect the quality of a finished product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Describe and compare the properties of two different boards. Evaluate which one would be best for a new perfume package.</a:t>
            </a:r>
          </a:p>
        </p:txBody>
      </p:sp>
    </p:spTree>
    <p:extLst>
      <p:ext uri="{BB962C8B-B14F-4D97-AF65-F5344CB8AC3E}">
        <p14:creationId xmlns:p14="http://schemas.microsoft.com/office/powerpoint/2010/main" val="3479735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362</Words>
  <Application>Microsoft Office PowerPoint</Application>
  <PresentationFormat>A4 Paper (210x297 mm)</PresentationFormat>
  <Paragraphs>161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Anthony Airey (HAO)</cp:lastModifiedBy>
  <cp:revision>42</cp:revision>
  <dcterms:created xsi:type="dcterms:W3CDTF">2018-05-21T16:05:55Z</dcterms:created>
  <dcterms:modified xsi:type="dcterms:W3CDTF">2020-02-09T15:47:38Z</dcterms:modified>
</cp:coreProperties>
</file>